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48"/>
  </p:notesMasterIdLst>
  <p:sldIdLst>
    <p:sldId id="257" r:id="rId2"/>
    <p:sldId id="298" r:id="rId3"/>
    <p:sldId id="311" r:id="rId4"/>
    <p:sldId id="309" r:id="rId5"/>
    <p:sldId id="258" r:id="rId6"/>
    <p:sldId id="308" r:id="rId7"/>
    <p:sldId id="299" r:id="rId8"/>
    <p:sldId id="300" r:id="rId9"/>
    <p:sldId id="262" r:id="rId10"/>
    <p:sldId id="265" r:id="rId11"/>
    <p:sldId id="268" r:id="rId12"/>
    <p:sldId id="267" r:id="rId13"/>
    <p:sldId id="266" r:id="rId14"/>
    <p:sldId id="264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312" r:id="rId42"/>
    <p:sldId id="296" r:id="rId43"/>
    <p:sldId id="305" r:id="rId44"/>
    <p:sldId id="301" r:id="rId45"/>
    <p:sldId id="302" r:id="rId46"/>
    <p:sldId id="313" r:id="rId47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7"/>
  </p:normalViewPr>
  <p:slideViewPr>
    <p:cSldViewPr snapToGrid="0" snapToObjects="1">
      <p:cViewPr varScale="1">
        <p:scale>
          <a:sx n="120" d="100"/>
          <a:sy n="120" d="100"/>
        </p:scale>
        <p:origin x="1344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hape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 lvl="0"/>
            <a:endParaRPr noProof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hape 40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2290" name="Shape 41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5854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/>
          <p:cNvSpPr>
            <a:spLocks noChangeArrowheads="1"/>
          </p:cNvSpPr>
          <p:nvPr/>
        </p:nvSpPr>
        <p:spPr bwMode="auto">
          <a:xfrm>
            <a:off x="-42863" y="6251575"/>
            <a:ext cx="2182813" cy="628650"/>
          </a:xfrm>
          <a:prstGeom prst="rect">
            <a:avLst/>
          </a:prstGeom>
          <a:solidFill>
            <a:srgbClr val="EA6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9pPr>
          </a:lstStyle>
          <a:p>
            <a:pPr eaLnBrk="1" hangingPunct="1"/>
            <a:r>
              <a:rPr lang="fr-FR" altLang="fr-FR" sz="2400" b="1">
                <a:solidFill>
                  <a:srgbClr val="FFFFFF"/>
                </a:solidFill>
              </a:rPr>
              <a:t>  #JSC2017 </a:t>
            </a:r>
          </a:p>
        </p:txBody>
      </p:sp>
      <p:sp>
        <p:nvSpPr>
          <p:cNvPr id="5" name="Shape 18"/>
          <p:cNvSpPr>
            <a:spLocks noChangeArrowheads="1"/>
          </p:cNvSpPr>
          <p:nvPr/>
        </p:nvSpPr>
        <p:spPr bwMode="auto">
          <a:xfrm>
            <a:off x="1898650" y="6251575"/>
            <a:ext cx="7245350" cy="628650"/>
          </a:xfrm>
          <a:prstGeom prst="rect">
            <a:avLst/>
          </a:prstGeom>
          <a:solidFill>
            <a:srgbClr val="EA6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9pPr>
          </a:lstStyle>
          <a:p>
            <a:pPr algn="r" eaLnBrk="1" hangingPunct="1"/>
            <a:r>
              <a:rPr lang="fr-FR" altLang="fr-FR" sz="2400" b="1" dirty="0" smtClean="0">
                <a:solidFill>
                  <a:srgbClr val="FFFFFF"/>
                </a:solidFill>
              </a:rPr>
              <a:t>@</a:t>
            </a:r>
            <a:r>
              <a:rPr lang="fr-FR" altLang="fr-FR" sz="2400" b="1" dirty="0" err="1" smtClean="0">
                <a:solidFill>
                  <a:srgbClr val="FFFFFF"/>
                </a:solidFill>
              </a:rPr>
              <a:t>amelie_ane</a:t>
            </a:r>
            <a:endParaRPr lang="fr-FR" altLang="fr-FR" sz="2400" b="1" dirty="0">
              <a:solidFill>
                <a:srgbClr val="FFFFFF"/>
              </a:solidFill>
            </a:endParaRPr>
          </a:p>
        </p:txBody>
      </p:sp>
      <p:pic>
        <p:nvPicPr>
          <p:cNvPr id="6" name="Shape 19" descr="jugsummercamp.png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5414963"/>
            <a:ext cx="708025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34196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Shape 24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FA0198F4-BB05-7941-841C-4EE33FDDC131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90365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hape 27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6D1BED02-93FF-7E4D-82B2-68A181DE841D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9292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Shape 30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9BB4F428-A89C-D943-ADDF-46812175680B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49305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2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B883313B-1982-5149-B6F7-BD89F412A1A6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10317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6"/>
          <p:cNvSpPr txBox="1"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fr-FR" altLang="fr-FR">
              <a:sym typeface="Arial" charset="0"/>
            </a:endParaRPr>
          </a:p>
        </p:txBody>
      </p:sp>
      <p:sp>
        <p:nvSpPr>
          <p:cNvPr id="1027" name="Shape 7"/>
          <p:cNvSpPr txBox="1"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altLang="fr-FR">
              <a:sym typeface="Arial" charset="0"/>
            </a:endParaRPr>
          </a:p>
        </p:txBody>
      </p:sp>
      <p:sp>
        <p:nvSpPr>
          <p:cNvPr id="1028" name="Shape 8"/>
          <p:cNvSpPr txBox="1">
            <a:spLocks noGrp="1"/>
          </p:cNvSpPr>
          <p:nvPr>
            <p:ph type="sldNum" idx="12"/>
          </p:nvPr>
        </p:nvSpPr>
        <p:spPr bwMode="auto">
          <a:xfrm>
            <a:off x="8556625" y="6332538"/>
            <a:ext cx="549275" cy="5254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6B2ADE2A-DB2D-0945-8393-3197E376613B}" type="slidenum">
              <a:rPr lang="fr-FR" altLang="fr-FR"/>
              <a:pPr/>
              <a:t>‹N°›</a:t>
            </a:fld>
            <a:endParaRPr lang="fr-FR" alt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ＭＳ Ｐゴシック" charset="0"/>
          <a:cs typeface="Arial"/>
          <a:sym typeface="Arial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indent="-3429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ＭＳ Ｐゴシック" charset="0"/>
          <a:cs typeface="Arial"/>
          <a:sym typeface="Arial" charset="0"/>
        </a:defRPr>
      </a:lvl1pPr>
      <a:lvl2pPr marL="742950" lvl="1" indent="-28575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2pPr>
      <a:lvl3pPr marL="1143000" lvl="2" indent="-228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3pPr>
      <a:lvl4pPr marL="1600200" lvl="3" indent="-228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4pPr>
      <a:lvl5pPr marL="2057400" lvl="4" indent="-228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1" y="-1"/>
            <a:ext cx="8773478" cy="62496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0" y="5621040"/>
            <a:ext cx="636606" cy="629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733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8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733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8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5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2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2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4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5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1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1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0" y="0"/>
            <a:ext cx="8773477" cy="62496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3148" y="5382228"/>
            <a:ext cx="16225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0"/>
                <a:ea typeface="Noteworthy" charset="0"/>
                <a:cs typeface="Noteworthy" charset="0"/>
              </a:rPr>
              <a:t>@AmelieBenoit33 </a:t>
            </a:r>
            <a:endParaRPr lang="fr-FR" sz="1100" b="1" dirty="0" smtClean="0">
              <a:solidFill>
                <a:schemeClr val="accent5">
                  <a:lumMod val="75000"/>
                </a:schemeClr>
              </a:solidFill>
              <a:latin typeface="Lucida Handwriting" panose="03010101010101010101" pitchFamily="66" charset="0"/>
              <a:ea typeface="Noteworthy" charset="0"/>
              <a:cs typeface="Noteworthy" charset="0"/>
            </a:endParaRPr>
          </a:p>
          <a:p>
            <a:endParaRPr lang="fr-FR" sz="1100" b="1" dirty="0">
              <a:solidFill>
                <a:schemeClr val="accent5">
                  <a:lumMod val="75000"/>
                </a:schemeClr>
              </a:solidFill>
              <a:latin typeface="Lucida Handwriting" panose="03010101010101010101" pitchFamily="66" charset="0"/>
              <a:ea typeface="Noteworthy" charset="0"/>
              <a:cs typeface="Noteworthy" charset="0"/>
            </a:endParaRPr>
          </a:p>
          <a:p>
            <a:r>
              <a:rPr lang="fr-FR" sz="1100" b="1" dirty="0" smtClean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0"/>
                <a:ea typeface="Noteworthy" charset="0"/>
                <a:cs typeface="Noteworthy" charset="0"/>
              </a:rPr>
              <a:t>@</a:t>
            </a:r>
            <a:r>
              <a:rPr lang="fr-FR" sz="1100" b="1" dirty="0" err="1" smtClean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0"/>
                <a:ea typeface="Noteworthy" charset="0"/>
                <a:cs typeface="Noteworthy" charset="0"/>
              </a:rPr>
              <a:t>ane_naiz</a:t>
            </a:r>
            <a:endParaRPr lang="fr-FR" sz="1100" b="1" dirty="0">
              <a:solidFill>
                <a:schemeClr val="accent5">
                  <a:lumMod val="75000"/>
                </a:schemeClr>
              </a:solidFill>
              <a:latin typeface="Lucida Handwriting" panose="03010101010101010101" pitchFamily="66" charset="0"/>
              <a:ea typeface="Noteworthy" charset="0"/>
              <a:cs typeface="Noteworth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12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7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3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4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8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6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5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7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6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2" y="0"/>
            <a:ext cx="8762491" cy="624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0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9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3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4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7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7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0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1" y="28800"/>
            <a:ext cx="8758733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0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0" y="0"/>
            <a:ext cx="8727993" cy="62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1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0560" y="-1169491"/>
            <a:ext cx="6224919" cy="873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6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12" y="0"/>
            <a:ext cx="8673190" cy="617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8877" cy="624649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60" y="0"/>
            <a:ext cx="4371570" cy="619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0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0"/>
            <a:ext cx="8332967" cy="62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4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5" y="7951"/>
            <a:ext cx="8960515" cy="623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7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149"/>
            <a:ext cx="9144000" cy="588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4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0" y="26378"/>
            <a:ext cx="8708781" cy="620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9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3" y="-1"/>
            <a:ext cx="8725753" cy="62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" y="0"/>
            <a:ext cx="8727993" cy="62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81662" y="166979"/>
            <a:ext cx="83965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200" dirty="0" smtClean="0"/>
          </a:p>
          <a:p>
            <a:r>
              <a:rPr lang="fr-FR" sz="1200" dirty="0" smtClean="0"/>
              <a:t>Bonjour</a:t>
            </a:r>
            <a:r>
              <a:rPr lang="fr-FR" sz="1200" dirty="0"/>
              <a:t>,</a:t>
            </a:r>
          </a:p>
          <a:p>
            <a:r>
              <a:rPr lang="fr-FR" sz="1200" dirty="0" smtClean="0"/>
              <a:t>J'aimerais </a:t>
            </a:r>
            <a:r>
              <a:rPr lang="fr-FR" sz="1200" dirty="0"/>
              <a:t>faire un rappel sur le rôle du correspondant IC.</a:t>
            </a:r>
          </a:p>
          <a:p>
            <a:r>
              <a:rPr lang="fr-FR" sz="1200" dirty="0"/>
              <a:t>Cette personne est le contact privilégié avec l'équipe d'intégration continue. C'est aussi elle qui centralise les </a:t>
            </a:r>
            <a:r>
              <a:rPr lang="fr-FR" sz="1200" dirty="0" smtClean="0"/>
              <a:t>demandes de </a:t>
            </a:r>
            <a:r>
              <a:rPr lang="fr-FR" sz="1200" dirty="0"/>
              <a:t>son plateau.</a:t>
            </a:r>
          </a:p>
          <a:p>
            <a:endParaRPr lang="fr-FR" sz="1200" dirty="0" smtClean="0"/>
          </a:p>
          <a:p>
            <a:r>
              <a:rPr lang="fr-FR" sz="1200" dirty="0" smtClean="0"/>
              <a:t>Exemple</a:t>
            </a:r>
            <a:r>
              <a:rPr lang="fr-FR" sz="1200" dirty="0"/>
              <a:t>:</a:t>
            </a:r>
          </a:p>
          <a:p>
            <a:r>
              <a:rPr lang="fr-FR" sz="1200" dirty="0"/>
              <a:t>Je suis développeur, et je pense qu'un job est rouge à cause de l'infra.</a:t>
            </a:r>
          </a:p>
          <a:p>
            <a:r>
              <a:rPr lang="fr-FR" sz="1200" dirty="0"/>
              <a:t>J'en informe le correspondant IC de mon plateau. S'il n'est pas là ou pas disponible, je demande à un correspondant IC d'un autre plateau.</a:t>
            </a:r>
          </a:p>
          <a:p>
            <a:r>
              <a:rPr lang="fr-FR" sz="1200" dirty="0"/>
              <a:t>Je lui parle de mon problème et on investigue ensemble. Peut être que le correspondant IC est au courant de ce qui se passe (maintenance, </a:t>
            </a:r>
            <a:r>
              <a:rPr lang="fr-FR" sz="1200" dirty="0" err="1"/>
              <a:t>pb</a:t>
            </a:r>
            <a:r>
              <a:rPr lang="fr-FR" sz="1200" dirty="0"/>
              <a:t> d'infra, ...)</a:t>
            </a:r>
          </a:p>
          <a:p>
            <a:r>
              <a:rPr lang="fr-FR" sz="1200" dirty="0"/>
              <a:t>ou bien celui-ci sait analyser le problème (il sait quelle log regarder ou dispose des droits Jenkins afin de résoudre le problème ou connait exactement quels sont les rôles</a:t>
            </a:r>
          </a:p>
          <a:p>
            <a:r>
              <a:rPr lang="fr-FR" sz="1200" dirty="0"/>
              <a:t>exacts des différents jobs et leurs dépendances).</a:t>
            </a:r>
          </a:p>
          <a:p>
            <a:r>
              <a:rPr lang="fr-FR" sz="1200" dirty="0"/>
              <a:t>Les buts sont multiples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capitaliser </a:t>
            </a:r>
            <a:r>
              <a:rPr lang="fr-FR" sz="1200" dirty="0"/>
              <a:t>les connaissances nécessaires à la bonne compréhension de notre chaîne d'intégration continue et les diffuser au sein des </a:t>
            </a:r>
            <a:r>
              <a:rPr lang="fr-FR" sz="1200" dirty="0" smtClean="0"/>
              <a:t>plateaux.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éviter </a:t>
            </a:r>
            <a:r>
              <a:rPr lang="fr-FR" sz="1200" dirty="0"/>
              <a:t>les demandes de supports redondantes, multiples et qui pourraient être évitées à l'équipe </a:t>
            </a:r>
            <a:r>
              <a:rPr lang="fr-FR" sz="1200" dirty="0" smtClean="0"/>
              <a:t>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augmenter </a:t>
            </a:r>
            <a:r>
              <a:rPr lang="fr-FR" sz="1200" dirty="0"/>
              <a:t>l'autonomie des plateaux afin de gagner en réactivité (et gagner en efficacité pendant les périodes de congés, là où les effectifs IC sont réduits</a:t>
            </a:r>
            <a:r>
              <a:rPr lang="fr-FR" sz="1200" dirty="0" smtClean="0"/>
              <a:t>)</a:t>
            </a:r>
          </a:p>
          <a:p>
            <a:endParaRPr lang="fr-FR" sz="1200" dirty="0"/>
          </a:p>
          <a:p>
            <a:r>
              <a:rPr lang="fr-FR" sz="1200" dirty="0"/>
              <a:t>Précision : Ce n'est pas le rôle du correspondant IC de regarder ce qu'il se passe dès qu'un job est rouge. Cela relève de la responsabilité des équipes FIP et </a:t>
            </a:r>
            <a:r>
              <a:rPr lang="fr-FR" sz="1200" dirty="0" err="1"/>
              <a:t>PLMWeb</a:t>
            </a:r>
            <a:r>
              <a:rPr lang="fr-FR" sz="1200" dirty="0"/>
              <a:t>, </a:t>
            </a:r>
            <a:r>
              <a:rPr lang="fr-FR" sz="1200" dirty="0" smtClean="0"/>
              <a:t>et donc </a:t>
            </a:r>
            <a:r>
              <a:rPr lang="fr-FR" sz="1200" dirty="0"/>
              <a:t>des plateaux travaillant sur les jobs en erreur. Par contre, </a:t>
            </a:r>
            <a:r>
              <a:rPr lang="fr-FR" sz="1200" dirty="0" smtClean="0"/>
              <a:t>il participe </a:t>
            </a:r>
            <a:r>
              <a:rPr lang="fr-FR" sz="1200" dirty="0"/>
              <a:t>à la compréhension du problème si nécessaire.</a:t>
            </a:r>
          </a:p>
          <a:p>
            <a:r>
              <a:rPr lang="fr-FR" sz="1200" dirty="0" smtClean="0"/>
              <a:t>Ceci </a:t>
            </a:r>
            <a:r>
              <a:rPr lang="fr-FR" sz="1200" dirty="0"/>
              <a:t>est une base de départ et pourra bien évidemment être améliorée avec vos excellentes et pertinentes remarques ;o)</a:t>
            </a:r>
          </a:p>
          <a:p>
            <a:endParaRPr lang="fr-FR" sz="1200" dirty="0" smtClean="0"/>
          </a:p>
          <a:p>
            <a:r>
              <a:rPr lang="fr-FR" sz="1200" dirty="0" smtClean="0"/>
              <a:t>BHL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08736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" y="0"/>
            <a:ext cx="8727993" cy="62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451"/>
            <a:ext cx="8758735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1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s - Jug Summer Camp 2017 (1)" id="{BA030BB4-C860-4144-B20E-3984B8BB12F6}" vid="{E038973D-4F89-BB40-9536-9E6BF8E56969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 - Jug Summer Camp 2017 (1)</Template>
  <TotalTime>406</TotalTime>
  <Words>303</Words>
  <Application>Microsoft Office PowerPoint</Application>
  <PresentationFormat>Affichage à l'écran (4:3)</PresentationFormat>
  <Paragraphs>23</Paragraphs>
  <Slides>46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1" baseType="lpstr">
      <vt:lpstr>ＭＳ Ｐゴシック</vt:lpstr>
      <vt:lpstr>Arial</vt:lpstr>
      <vt:lpstr>Lucida Handwriting</vt:lpstr>
      <vt:lpstr>Noteworthy</vt:lpstr>
      <vt:lpstr>simple-light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votre Talk</dc:title>
  <dc:creator>Utilisateur de Microsoft Office</dc:creator>
  <cp:lastModifiedBy>Diaz de Tuesta Ane</cp:lastModifiedBy>
  <cp:revision>23</cp:revision>
  <dcterms:created xsi:type="dcterms:W3CDTF">2017-09-05T18:47:52Z</dcterms:created>
  <dcterms:modified xsi:type="dcterms:W3CDTF">2017-09-14T12:25:29Z</dcterms:modified>
</cp:coreProperties>
</file>